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2" r:id="rId1"/>
  </p:sldMasterIdLst>
  <p:notesMasterIdLst>
    <p:notesMasterId r:id="rId32"/>
  </p:notesMasterIdLst>
  <p:sldIdLst>
    <p:sldId id="442" r:id="rId2"/>
    <p:sldId id="450" r:id="rId3"/>
    <p:sldId id="444" r:id="rId4"/>
    <p:sldId id="443" r:id="rId5"/>
    <p:sldId id="445" r:id="rId6"/>
    <p:sldId id="447" r:id="rId7"/>
    <p:sldId id="448" r:id="rId8"/>
    <p:sldId id="257" r:id="rId9"/>
    <p:sldId id="335" r:id="rId10"/>
    <p:sldId id="339" r:id="rId11"/>
    <p:sldId id="353" r:id="rId12"/>
    <p:sldId id="350" r:id="rId13"/>
    <p:sldId id="446" r:id="rId14"/>
    <p:sldId id="382" r:id="rId15"/>
    <p:sldId id="454" r:id="rId16"/>
    <p:sldId id="451" r:id="rId17"/>
    <p:sldId id="452" r:id="rId18"/>
    <p:sldId id="453" r:id="rId19"/>
    <p:sldId id="468" r:id="rId20"/>
    <p:sldId id="344" r:id="rId21"/>
    <p:sldId id="455" r:id="rId22"/>
    <p:sldId id="426" r:id="rId23"/>
    <p:sldId id="458" r:id="rId24"/>
    <p:sldId id="459" r:id="rId25"/>
    <p:sldId id="461" r:id="rId26"/>
    <p:sldId id="462" r:id="rId27"/>
    <p:sldId id="463" r:id="rId28"/>
    <p:sldId id="464" r:id="rId29"/>
    <p:sldId id="465" r:id="rId30"/>
    <p:sldId id="389" r:id="rId31"/>
  </p:sldIdLst>
  <p:sldSz cx="9144000" cy="5143500" type="screen16x9"/>
  <p:notesSz cx="6858000" cy="9144000"/>
  <p:embeddedFontLst>
    <p:embeddedFont>
      <p:font typeface="Wingdings 2" panose="05020102010507070707" pitchFamily="18" charset="2"/>
      <p:regular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Lat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FCAF5"/>
    <a:srgbClr val="C86164"/>
    <a:srgbClr val="EA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E7D210-8928-4F1E-AAAA-A88EAFA62A21}">
  <a:tblStyle styleId="{55E7D210-8928-4F1E-AAAA-A88EAFA62A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8"/>
    <p:restoredTop sz="94690"/>
  </p:normalViewPr>
  <p:slideViewPr>
    <p:cSldViewPr snapToGrid="0" snapToObjects="1">
      <p:cViewPr varScale="1">
        <p:scale>
          <a:sx n="152" d="100"/>
          <a:sy n="152" d="100"/>
        </p:scale>
        <p:origin x="5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099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f082126f8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f082126f8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702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da07fe49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da07fe49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48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f095e04e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f095e04e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34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327155"/>
            <a:ext cx="7080026" cy="13716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2698755"/>
            <a:ext cx="7080026" cy="7874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29835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10855"/>
            <a:ext cx="7606349" cy="2862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3423941"/>
            <a:ext cx="7766495" cy="407604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521257"/>
            <a:ext cx="7384010" cy="2644253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831546"/>
            <a:ext cx="7765322" cy="51185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84070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6328"/>
            <a:ext cx="7765322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221385"/>
            <a:ext cx="7765322" cy="112637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93253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399562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228265"/>
            <a:ext cx="7765322" cy="1117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TextBox 10"/>
          <p:cNvSpPr txBox="1"/>
          <p:nvPr/>
        </p:nvSpPr>
        <p:spPr>
          <a:xfrm>
            <a:off x="742950" y="66359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19619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13844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595207"/>
            <a:ext cx="7765322" cy="188387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3487917"/>
            <a:ext cx="776414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425318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414462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1928812"/>
            <a:ext cx="2475738" cy="24145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414462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1928812"/>
            <a:ext cx="2475738" cy="24145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414462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1928812"/>
            <a:ext cx="2475738" cy="24145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99329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363661"/>
            <a:ext cx="2504979" cy="1385888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363661"/>
            <a:ext cx="2504979" cy="1385888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363661"/>
            <a:ext cx="2504979" cy="138588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454188"/>
            <a:ext cx="2319276" cy="1202216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3360276"/>
            <a:ext cx="2475738" cy="98312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454321"/>
            <a:ext cx="2319276" cy="1206123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3360276"/>
            <a:ext cx="2475738" cy="98312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450824"/>
            <a:ext cx="2319276" cy="120547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3360274"/>
            <a:ext cx="2475738" cy="98312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96100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25554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457200"/>
            <a:ext cx="1713365" cy="38862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457200"/>
            <a:ext cx="5937654" cy="38862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700018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597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02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04427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320801"/>
            <a:ext cx="7192913" cy="1371610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692409"/>
            <a:ext cx="7192913" cy="113029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17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299337"/>
            <a:ext cx="3795373" cy="304406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299337"/>
            <a:ext cx="3798499" cy="304406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818778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300880"/>
            <a:ext cx="3816804" cy="3111577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300880"/>
            <a:ext cx="3816804" cy="3111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376441"/>
            <a:ext cx="3657258" cy="40866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1785103"/>
            <a:ext cx="3657258" cy="25582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376441"/>
            <a:ext cx="3671498" cy="4086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1785103"/>
            <a:ext cx="3671498" cy="25582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91779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724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317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2780167" cy="1366439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57200"/>
            <a:ext cx="4808943" cy="38862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1823639"/>
            <a:ext cx="2780167" cy="251976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5142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457200"/>
            <a:ext cx="2688125" cy="3903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442"/>
            <a:ext cx="4451212" cy="1372004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572776"/>
            <a:ext cx="2456813" cy="368461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1829445"/>
            <a:ext cx="4451212" cy="253210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216366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299337"/>
            <a:ext cx="7765322" cy="30440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8624D31-43A5-475A-80CF-332C9F6DCF35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4412457"/>
            <a:ext cx="5004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651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7423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IadRr0QX_Q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Altitude Balloons and the Search for Exoplanets:</a:t>
            </a:r>
            <a:br>
              <a:rPr lang="en-US" dirty="0" smtClean="0"/>
            </a:br>
            <a:r>
              <a:rPr lang="en-US" dirty="0" smtClean="0"/>
              <a:t>The PICTURE-C Observatory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Thad Potter</a:t>
            </a:r>
          </a:p>
          <a:p>
            <a:r>
              <a:rPr lang="en-US" smtClean="0"/>
              <a:t>10/31/2024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87FCA8-F425-CB4E-AEDC-7F6E7E5D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56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28775"/>
            <a:ext cx="62484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E11748F5-182E-E74E-89B8-34B70B489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0248BE-A3C3-3447-A528-4168E9231902}"/>
              </a:ext>
            </a:extLst>
          </p:cNvPr>
          <p:cNvSpPr txBox="1"/>
          <p:nvPr/>
        </p:nvSpPr>
        <p:spPr>
          <a:xfrm>
            <a:off x="7086600" y="3745522"/>
            <a:ext cx="119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Fort Sumner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C1245E-8F35-F248-8E9C-E7B5CFDB8CDD}"/>
              </a:ext>
            </a:extLst>
          </p:cNvPr>
          <p:cNvSpPr txBox="1"/>
          <p:nvPr/>
        </p:nvSpPr>
        <p:spPr>
          <a:xfrm>
            <a:off x="5009929" y="2868358"/>
            <a:ext cx="243004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 Hour flight</a:t>
            </a:r>
          </a:p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 Targets</a:t>
            </a:r>
          </a:p>
          <a:p>
            <a:r>
              <a:rPr lang="en-US" sz="2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220 Miles</a:t>
            </a:r>
          </a:p>
        </p:txBody>
      </p:sp>
    </p:spTree>
    <p:extLst>
      <p:ext uri="{BB962C8B-B14F-4D97-AF65-F5344CB8AC3E}">
        <p14:creationId xmlns:p14="http://schemas.microsoft.com/office/powerpoint/2010/main" val="8950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parked, truck&#10;&#10;Description automatically generated">
            <a:extLst>
              <a:ext uri="{FF2B5EF4-FFF2-40B4-BE49-F238E27FC236}">
                <a16:creationId xmlns="" xmlns:a16="http://schemas.microsoft.com/office/drawing/2014/main" id="{E62AB824-36E7-FC45-8B27-32F050AB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the goal of PICTURE?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taking pictures of the firefly…</a:t>
            </a:r>
          </a:p>
          <a:p>
            <a:endParaRPr lang="en-US" smtClean="0"/>
          </a:p>
          <a:p>
            <a:r>
              <a:rPr lang="en-US" smtClean="0"/>
              <a:t>But we can see dust around the spotlight</a:t>
            </a:r>
          </a:p>
          <a:p>
            <a:endParaRPr lang="en-US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42" y="1185038"/>
            <a:ext cx="3671465" cy="3671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4933" y="4578796"/>
            <a:ext cx="1002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COR2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/>
        </p:nvSpPr>
        <p:spPr>
          <a:xfrm>
            <a:off x="3454763" y="4039714"/>
            <a:ext cx="2234475" cy="28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 dirty="0">
                <a:solidFill>
                  <a:srgbClr val="FFD966"/>
                </a:solidFill>
                <a:latin typeface="Lato"/>
                <a:ea typeface="Lato"/>
                <a:cs typeface="Lato"/>
                <a:sym typeface="Lato"/>
              </a:rPr>
              <a:t>Approx. PICTURE-C FOV</a:t>
            </a:r>
            <a:endParaRPr sz="1350" dirty="0">
              <a:solidFill>
                <a:srgbClr val="FFD9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8656" y="27930"/>
            <a:ext cx="7786687" cy="3799003"/>
            <a:chOff x="1357313" y="27930"/>
            <a:chExt cx="6551062" cy="2746277"/>
          </a:xfrm>
        </p:grpSpPr>
        <p:pic>
          <p:nvPicPr>
            <p:cNvPr id="232" name="Google Shape;232;p3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7313" y="27930"/>
              <a:ext cx="6429375" cy="25396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" name="Google Shape;233;p37"/>
            <p:cNvGrpSpPr/>
            <p:nvPr/>
          </p:nvGrpSpPr>
          <p:grpSpPr>
            <a:xfrm>
              <a:off x="2094090" y="1120114"/>
              <a:ext cx="2827346" cy="1654093"/>
              <a:chOff x="1804900" y="2049550"/>
              <a:chExt cx="3233100" cy="1908000"/>
            </a:xfrm>
          </p:grpSpPr>
          <p:sp>
            <p:nvSpPr>
              <p:cNvPr id="234" name="Google Shape;234;p37"/>
              <p:cNvSpPr/>
              <p:nvPr/>
            </p:nvSpPr>
            <p:spPr>
              <a:xfrm rot="-917927">
                <a:off x="1902420" y="2430020"/>
                <a:ext cx="3038060" cy="1147061"/>
              </a:xfrm>
              <a:prstGeom prst="ellipse">
                <a:avLst/>
              </a:prstGeom>
              <a:noFill/>
              <a:ln w="9525" cap="flat" cmpd="sng">
                <a:solidFill>
                  <a:srgbClr val="9FC5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5" name="Google Shape;235;p37"/>
              <p:cNvSpPr/>
              <p:nvPr/>
            </p:nvSpPr>
            <p:spPr>
              <a:xfrm>
                <a:off x="1925625" y="3109750"/>
                <a:ext cx="154200" cy="154500"/>
              </a:xfrm>
              <a:prstGeom prst="ellipse">
                <a:avLst/>
              </a:prstGeom>
              <a:solidFill>
                <a:srgbClr val="9FC5E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6" name="Google Shape;236;p37"/>
              <p:cNvSpPr txBox="1"/>
              <p:nvPr/>
            </p:nvSpPr>
            <p:spPr>
              <a:xfrm rot="-1006049">
                <a:off x="1944613" y="2996514"/>
                <a:ext cx="1688802" cy="380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r>
                  <a:rPr lang="en" sz="750" b="1">
                    <a:solidFill>
                      <a:srgbClr val="9FC5E8"/>
                    </a:solidFill>
                    <a:latin typeface="Lato"/>
                    <a:ea typeface="Lato"/>
                    <a:cs typeface="Lato"/>
                    <a:sym typeface="Lato"/>
                  </a:rPr>
                  <a:t>Epsilon Eridani b?</a:t>
                </a:r>
                <a:endParaRPr sz="750" b="1">
                  <a:solidFill>
                    <a:srgbClr val="9FC5E8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37" name="Google Shape;237;p37"/>
            <p:cNvSpPr txBox="1"/>
            <p:nvPr/>
          </p:nvSpPr>
          <p:spPr>
            <a:xfrm>
              <a:off x="6271050" y="2466694"/>
              <a:ext cx="1637325" cy="19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750">
                  <a:solidFill>
                    <a:srgbClr val="F3F3F3"/>
                  </a:solidFill>
                </a:rPr>
                <a:t>Image credit: NASA/JPL-Caltech</a:t>
              </a:r>
              <a:endParaRPr sz="750">
                <a:solidFill>
                  <a:srgbClr val="F3F3F3"/>
                </a:solidFill>
              </a:endParaRPr>
            </a:p>
          </p:txBody>
        </p:sp>
        <p:sp>
          <p:nvSpPr>
            <p:cNvPr id="239" name="Google Shape;239;p37"/>
            <p:cNvSpPr txBox="1"/>
            <p:nvPr/>
          </p:nvSpPr>
          <p:spPr>
            <a:xfrm>
              <a:off x="5024438" y="1977225"/>
              <a:ext cx="1740825" cy="2805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" sz="1050">
                  <a:solidFill>
                    <a:srgbClr val="FFD966"/>
                  </a:solidFill>
                  <a:latin typeface="Lato"/>
                  <a:ea typeface="Lato"/>
                  <a:cs typeface="Lato"/>
                  <a:sym typeface="Lato"/>
                </a:rPr>
                <a:t>3.2 pc = 10.4 ly </a:t>
              </a:r>
              <a:endParaRPr sz="1050">
                <a:solidFill>
                  <a:srgbClr val="FFD9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does PICTURE Work?</a:t>
            </a:r>
            <a:endParaRPr lang="en-US" dirty="0"/>
          </a:p>
        </p:txBody>
      </p:sp>
      <p:pic>
        <p:nvPicPr>
          <p:cNvPr id="1026" name="Picture 2" descr="https://lh3.googleusercontent.com/KxeqgC3Kx0PwBN8ak0hIUneZanw6QBALqiI4kOl6l-r2oRPs2INPEv1mnCBd9fBLrq_oELkhCj37csehSPlhDA3dW6Z92UkldanntKaQN5onemLdQ2os4464W2SDQrKEE9Bn3weYV2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48" y="1298575"/>
            <a:ext cx="4059766" cy="3044825"/>
          </a:xfrm>
        </p:spPr>
      </p:pic>
      <p:sp>
        <p:nvSpPr>
          <p:cNvPr id="2" name="Oval 1"/>
          <p:cNvSpPr/>
          <p:nvPr/>
        </p:nvSpPr>
        <p:spPr>
          <a:xfrm>
            <a:off x="4395426" y="2263929"/>
            <a:ext cx="592784" cy="2648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can PICTURE do?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73" y="1298575"/>
            <a:ext cx="3388517" cy="3044825"/>
          </a:xfrm>
        </p:spPr>
      </p:pic>
      <p:grpSp>
        <p:nvGrpSpPr>
          <p:cNvPr id="7" name="Group 6"/>
          <p:cNvGrpSpPr/>
          <p:nvPr/>
        </p:nvGrpSpPr>
        <p:grpSpPr>
          <a:xfrm>
            <a:off x="6362702" y="3668110"/>
            <a:ext cx="1580736" cy="715581"/>
            <a:chOff x="8483600" y="4890813"/>
            <a:chExt cx="2107647" cy="954108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8483600" y="5367867"/>
              <a:ext cx="5486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9010899" y="4890813"/>
              <a:ext cx="1580348" cy="954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Need to</a:t>
              </a:r>
            </a:p>
            <a:p>
              <a:pPr algn="ctr"/>
              <a:r>
                <a:rPr lang="en-US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9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can PICTURE do?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6" y="1343353"/>
            <a:ext cx="4229099" cy="38001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62702" y="3668110"/>
            <a:ext cx="1580736" cy="715581"/>
            <a:chOff x="8483600" y="4890813"/>
            <a:chExt cx="2107647" cy="954108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8483600" y="5367867"/>
              <a:ext cx="5486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9010899" y="4890813"/>
              <a:ext cx="1580348" cy="954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Need to</a:t>
              </a:r>
            </a:p>
            <a:p>
              <a:pPr algn="ctr"/>
              <a:r>
                <a:rPr lang="en-US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7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can PICTURE do?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1" y="1360470"/>
            <a:ext cx="4210049" cy="378303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62702" y="3668110"/>
            <a:ext cx="1580736" cy="715581"/>
            <a:chOff x="8483600" y="4890813"/>
            <a:chExt cx="2107647" cy="954108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8483600" y="5367867"/>
              <a:ext cx="5486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9010899" y="4890813"/>
              <a:ext cx="1580348" cy="95410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Need to</a:t>
              </a:r>
            </a:p>
            <a:p>
              <a:pPr algn="ctr"/>
              <a:r>
                <a:rPr lang="en-US" sz="2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Get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does PICTURE Work?</a:t>
            </a:r>
            <a:endParaRPr lang="en-US" dirty="0"/>
          </a:p>
        </p:txBody>
      </p:sp>
      <p:pic>
        <p:nvPicPr>
          <p:cNvPr id="1026" name="Picture 2" descr="https://lh3.googleusercontent.com/KxeqgC3Kx0PwBN8ak0hIUneZanw6QBALqiI4kOl6l-r2oRPs2INPEv1mnCBd9fBLrq_oELkhCj37csehSPlhDA3dW6Z92UkldanntKaQN5onemLdQ2os4464W2SDQrKEE9Bn3weYV2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48" y="1298575"/>
            <a:ext cx="4059766" cy="3044825"/>
          </a:xfrm>
        </p:spPr>
      </p:pic>
      <p:sp>
        <p:nvSpPr>
          <p:cNvPr id="2" name="Oval 1"/>
          <p:cNvSpPr/>
          <p:nvPr/>
        </p:nvSpPr>
        <p:spPr>
          <a:xfrm>
            <a:off x="4395426" y="2263929"/>
            <a:ext cx="592784" cy="2648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Exoplanets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Why do we want to find exoplanets?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Understand the Earth and Solar System Better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See how other systems formed, how rare is our solar system?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Potentially find habitable/ inhabited planets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Technology development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Exoplanets are cool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65;p44">
            <a:extLst>
              <a:ext uri="{FF2B5EF4-FFF2-40B4-BE49-F238E27FC236}">
                <a16:creationId xmlns="" xmlns:a16="http://schemas.microsoft.com/office/drawing/2014/main" id="{95E156F8-7BC6-3A45-8EDC-C75A6FC0582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16061" y="2867739"/>
            <a:ext cx="1292091" cy="204421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371;p45">
            <a:extLst>
              <a:ext uri="{FF2B5EF4-FFF2-40B4-BE49-F238E27FC236}">
                <a16:creationId xmlns="" xmlns:a16="http://schemas.microsoft.com/office/drawing/2014/main" id="{C5C94665-70CC-7E46-A921-B699C1B0FC1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01013" y="2867739"/>
            <a:ext cx="2342075" cy="204421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A351CD-2859-7C47-9672-B2684F44221B}"/>
              </a:ext>
            </a:extLst>
          </p:cNvPr>
          <p:cNvSpPr txBox="1"/>
          <p:nvPr/>
        </p:nvSpPr>
        <p:spPr>
          <a:xfrm>
            <a:off x="5325630" y="2823339"/>
            <a:ext cx="2430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ALPAO: 97ch LODM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459C8CD-4B7B-2C4E-9F89-770B643CD5CE}"/>
              </a:ext>
            </a:extLst>
          </p:cNvPr>
          <p:cNvSpPr txBox="1"/>
          <p:nvPr/>
        </p:nvSpPr>
        <p:spPr>
          <a:xfrm>
            <a:off x="6620379" y="2823339"/>
            <a:ext cx="5892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BMC: 1020ch HODM + Mini Controller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PICTURE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Hexapod</a:t>
            </a:r>
          </a:p>
          <a:p>
            <a:pPr lvl="1"/>
            <a:r>
              <a:rPr lang="en-US" smtClean="0"/>
              <a:t>Large Errors</a:t>
            </a:r>
          </a:p>
          <a:p>
            <a:endParaRPr lang="en-US" smtClean="0"/>
          </a:p>
          <a:p>
            <a:r>
              <a:rPr lang="en-US" smtClean="0"/>
              <a:t>ALPAO DM</a:t>
            </a:r>
          </a:p>
          <a:p>
            <a:pPr lvl="1"/>
            <a:r>
              <a:rPr lang="en-US" smtClean="0"/>
              <a:t>Control for fast errors</a:t>
            </a:r>
          </a:p>
          <a:p>
            <a:pPr lvl="1"/>
            <a:endParaRPr lang="en-US" smtClean="0"/>
          </a:p>
          <a:p>
            <a:r>
              <a:rPr lang="en-US" smtClean="0"/>
              <a:t>BMC DM</a:t>
            </a:r>
          </a:p>
          <a:p>
            <a:pPr lvl="1"/>
            <a:r>
              <a:rPr lang="en-US" smtClean="0"/>
              <a:t>High Contrast!</a:t>
            </a:r>
            <a:endParaRPr lang="en-US" dirty="0"/>
          </a:p>
        </p:txBody>
      </p:sp>
      <p:pic>
        <p:nvPicPr>
          <p:cNvPr id="11" name="Picture 2" descr="https://lh3.googleusercontent.com/xOBNekAu5YJhd3qF-Vb_6WNSpGEIoZzkNsZYbdQhb4hRmoJXLLMDaI0h2AYOiY-26SXLIPawb17BGh4uiZyhqkljVKVlKl0jYtBejnXowSySGjiw56OLcClKlqCT7shXOQvm3wlZV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19"/>
          <a:stretch/>
        </p:blipFill>
        <p:spPr bwMode="auto">
          <a:xfrm>
            <a:off x="6919227" y="977045"/>
            <a:ext cx="1905645" cy="18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Mirrors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828" y="1298575"/>
            <a:ext cx="4280406" cy="3044825"/>
          </a:xfrm>
        </p:spPr>
      </p:pic>
    </p:spTree>
    <p:extLst>
      <p:ext uri="{BB962C8B-B14F-4D97-AF65-F5344CB8AC3E}">
        <p14:creationId xmlns:p14="http://schemas.microsoft.com/office/powerpoint/2010/main" val="34734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04E9CC-3AF5-E642-B263-DCFB4FBD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" y="317500"/>
            <a:ext cx="4495800" cy="450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C2D035E-1AB1-AB4F-932D-E4DDAEA4E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99" t="8533" r="17097" b="12974"/>
          <a:stretch/>
        </p:blipFill>
        <p:spPr>
          <a:xfrm>
            <a:off x="4584357" y="317500"/>
            <a:ext cx="4489872" cy="4508500"/>
          </a:xfrm>
          <a:prstGeom prst="rect">
            <a:avLst/>
          </a:prstGeom>
        </p:spPr>
      </p:pic>
      <p:sp>
        <p:nvSpPr>
          <p:cNvPr id="4" name="Google Shape;321;p70">
            <a:extLst>
              <a:ext uri="{FF2B5EF4-FFF2-40B4-BE49-F238E27FC236}">
                <a16:creationId xmlns="" xmlns:a16="http://schemas.microsoft.com/office/drawing/2014/main" id="{7E6C6F59-DF10-F14C-BC3A-9FF7DA884601}"/>
              </a:ext>
            </a:extLst>
          </p:cNvPr>
          <p:cNvSpPr/>
          <p:nvPr/>
        </p:nvSpPr>
        <p:spPr>
          <a:xfrm>
            <a:off x="6106341" y="4883895"/>
            <a:ext cx="3933497" cy="41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35" tIns="40817" rIns="81635" bIns="40817" anchor="t" anchorCtr="0">
            <a:noAutofit/>
          </a:bodyPr>
          <a:lstStyle/>
          <a:p>
            <a:pPr algn="ctr"/>
            <a:r>
              <a:rPr lang="en-US" sz="10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Kuravi</a:t>
            </a:r>
            <a:r>
              <a:rPr lang="en-US" sz="1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 </a:t>
            </a:r>
            <a:r>
              <a:rPr lang="en-US" sz="10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Hewawasam</a:t>
            </a:r>
            <a:r>
              <a:rPr lang="en-US" sz="1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, UML</a:t>
            </a:r>
            <a:endParaRPr sz="1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Temperature Drift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sensitive to alignment and distortion</a:t>
            </a:r>
          </a:p>
          <a:p>
            <a:r>
              <a:rPr lang="en-US" dirty="0" smtClean="0"/>
              <a:t>Its cold up there</a:t>
            </a:r>
            <a:r>
              <a:rPr lang="en-US" dirty="0"/>
              <a:t>!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39" y="1903306"/>
            <a:ext cx="4278466" cy="30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Thermal and mechanical modeling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40" y="1298575"/>
            <a:ext cx="4507729" cy="3044825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5895" y="1635373"/>
            <a:ext cx="8272211" cy="27587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Temperature over Time</a:t>
            </a:r>
          </a:p>
          <a:p>
            <a:endParaRPr lang="en-US" sz="1350" dirty="0"/>
          </a:p>
          <a:p>
            <a:r>
              <a:rPr lang="en-US" sz="1350" dirty="0"/>
              <a:t>Deformation of the Telescope</a:t>
            </a:r>
          </a:p>
          <a:p>
            <a:r>
              <a:rPr lang="en-US" sz="1350" dirty="0"/>
              <a:t>Deformation of the Mirrors</a:t>
            </a:r>
          </a:p>
          <a:p>
            <a:endParaRPr lang="en-US" sz="1350" dirty="0"/>
          </a:p>
          <a:p>
            <a:r>
              <a:rPr lang="en-US" sz="1350" dirty="0"/>
              <a:t>Image Quality over Time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74800" y="2432050"/>
            <a:ext cx="0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74800" y="3333750"/>
            <a:ext cx="0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3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over time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007" y="1419180"/>
            <a:ext cx="3877191" cy="2804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8" y="1419180"/>
            <a:ext cx="3811607" cy="279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over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2" y="1419180"/>
            <a:ext cx="3887018" cy="280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54" y="1419179"/>
            <a:ext cx="3824914" cy="28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Deformation of the Telescope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9" y="1185038"/>
            <a:ext cx="6913476" cy="3443718"/>
          </a:xfrm>
        </p:spPr>
      </p:pic>
    </p:spTree>
    <p:extLst>
      <p:ext uri="{BB962C8B-B14F-4D97-AF65-F5344CB8AC3E}">
        <p14:creationId xmlns:p14="http://schemas.microsoft.com/office/powerpoint/2010/main" val="16699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Deformation of the Optics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23" y="1691949"/>
            <a:ext cx="3316730" cy="22719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688376"/>
            <a:ext cx="3462108" cy="22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quality over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299337"/>
            <a:ext cx="3855123" cy="30440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18" y="1077832"/>
            <a:ext cx="4405283" cy="39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Exoplanets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5800 confirmed exoplanets</a:t>
            </a:r>
          </a:p>
          <a:p>
            <a:r>
              <a:rPr lang="en-US" dirty="0" smtClean="0"/>
              <a:t>7200 candidates</a:t>
            </a:r>
          </a:p>
          <a:p>
            <a:endParaRPr lang="en-US" dirty="0" smtClean="0"/>
          </a:p>
          <a:p>
            <a:r>
              <a:rPr lang="en-US" dirty="0" smtClean="0"/>
              <a:t>Only 68 have been directly imaged!</a:t>
            </a:r>
          </a:p>
          <a:p>
            <a:endParaRPr lang="en-US" dirty="0" smtClean="0"/>
          </a:p>
          <a:p>
            <a:r>
              <a:rPr lang="en-US" dirty="0" smtClean="0"/>
              <a:t>Need light from the planet to learn more information</a:t>
            </a:r>
          </a:p>
          <a:p>
            <a:pPr lvl="1"/>
            <a:r>
              <a:rPr lang="en-US" dirty="0" smtClean="0"/>
              <a:t>Atmosphere Comp.</a:t>
            </a:r>
          </a:p>
          <a:p>
            <a:pPr lvl="1"/>
            <a:r>
              <a:rPr lang="en-US" dirty="0" smtClean="0"/>
              <a:t>Biomarkers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214131" y="3550653"/>
            <a:ext cx="3798499" cy="1277845"/>
          </a:xfrm>
        </p:spPr>
        <p:txBody>
          <a:bodyPr/>
          <a:lstStyle/>
          <a:p>
            <a:pPr lvl="1"/>
            <a:r>
              <a:rPr lang="en-US" dirty="0" smtClean="0"/>
              <a:t>Direct</a:t>
            </a:r>
          </a:p>
          <a:p>
            <a:pPr lvl="1"/>
            <a:r>
              <a:rPr lang="en-US" dirty="0" smtClean="0"/>
              <a:t>Reflected</a:t>
            </a:r>
          </a:p>
          <a:p>
            <a:pPr lvl="1"/>
            <a:r>
              <a:rPr lang="en-US" dirty="0" smtClean="0"/>
              <a:t>Transmitted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980276" y="1298568"/>
            <a:ext cx="4947677" cy="34164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Wingdings 2" charset="2"/>
              <a:buChar char="●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lvl="1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○"/>
              <a:defRPr sz="13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371600" lvl="2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■"/>
              <a:defRPr sz="12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828800" lvl="3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●"/>
              <a:defRPr sz="1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2286000" lvl="4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○"/>
              <a:defRPr sz="1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743200" lvl="5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■"/>
              <a:defRPr sz="1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3200400" lvl="6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●"/>
              <a:defRPr sz="1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657600" lvl="7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Wingdings 2" charset="2"/>
              <a:buChar char="○"/>
              <a:defRPr sz="1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4114800" lvl="8" indent="-317500" algn="l" defTabSz="34290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chemeClr val="tx2"/>
              </a:buClr>
              <a:buSzPts val="1400"/>
              <a:buFont typeface="Wingdings 2" charset="2"/>
              <a:buChar char="■"/>
              <a:defRPr sz="105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sunset in the background&#10;&#10;Description automatically generated">
            <a:extLst>
              <a:ext uri="{FF2B5EF4-FFF2-40B4-BE49-F238E27FC236}">
                <a16:creationId xmlns="" xmlns:a16="http://schemas.microsoft.com/office/drawing/2014/main" id="{7909FF2E-A641-284A-95E1-0591851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12" y="1185038"/>
            <a:ext cx="6898990" cy="3880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54864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9707" y="4429760"/>
            <a:ext cx="149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ESO </a:t>
            </a:r>
            <a:r>
              <a:rPr lang="en-US" dirty="0" err="1">
                <a:solidFill>
                  <a:schemeClr val="tx1"/>
                </a:solidFill>
              </a:rPr>
              <a:t>Paranal</a:t>
            </a:r>
            <a:r>
              <a:rPr lang="en-US" dirty="0">
                <a:solidFill>
                  <a:schemeClr val="tx1"/>
                </a:solidFill>
              </a:rPr>
              <a:t> Observatory</a:t>
            </a:r>
          </a:p>
        </p:txBody>
      </p:sp>
    </p:spTree>
    <p:extLst>
      <p:ext uri="{BB962C8B-B14F-4D97-AF65-F5344CB8AC3E}">
        <p14:creationId xmlns:p14="http://schemas.microsoft.com/office/powerpoint/2010/main" val="15822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IadRr0QX_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5982" y="650240"/>
            <a:ext cx="6646898" cy="37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2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so few directly imaged?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to take a picture of a firefly…</a:t>
            </a:r>
          </a:p>
          <a:p>
            <a:r>
              <a:rPr lang="en-US" dirty="0" smtClean="0"/>
              <a:t>From 40 miles away…</a:t>
            </a:r>
          </a:p>
          <a:p>
            <a:r>
              <a:rPr lang="en-US" dirty="0" smtClean="0"/>
              <a:t>While it’s 1 foot away from a search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Ground Telescopes?</a:t>
            </a:r>
            <a:endParaRPr lang="en-US" dirty="0"/>
          </a:p>
        </p:txBody>
      </p:sp>
      <p:pic>
        <p:nvPicPr>
          <p:cNvPr id="4" name="Szintillation.Sirius.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413" y="1298575"/>
            <a:ext cx="4059237" cy="3044825"/>
          </a:xfrm>
        </p:spPr>
      </p:pic>
      <p:sp>
        <p:nvSpPr>
          <p:cNvPr id="6" name="TextBox 5"/>
          <p:cNvSpPr txBox="1"/>
          <p:nvPr/>
        </p:nvSpPr>
        <p:spPr>
          <a:xfrm>
            <a:off x="6834293" y="4343400"/>
            <a:ext cx="121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Bautch</a:t>
            </a:r>
            <a:r>
              <a:rPr lang="en-US" dirty="0" smtClean="0">
                <a:solidFill>
                  <a:schemeClr val="tx1"/>
                </a:solidFill>
              </a:rPr>
              <a:t> 2021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Sirius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descr="chris3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4" r="13586" b="19244"/>
          <a:stretch/>
        </p:blipFill>
        <p:spPr>
          <a:xfrm flipH="1">
            <a:off x="0" y="1257173"/>
            <a:ext cx="6198374" cy="384302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Lato"/>
              </a:rPr>
              <a:t>PICTURE-C</a:t>
            </a:r>
            <a:endParaRPr lang="en-US" dirty="0">
              <a:sym typeface="Lat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374" y="656104"/>
            <a:ext cx="2900541" cy="3044063"/>
          </a:xfrm>
        </p:spPr>
        <p:txBody>
          <a:bodyPr>
            <a:normAutofit fontScale="77500" lnSpcReduction="20000"/>
          </a:bodyPr>
          <a:lstStyle/>
          <a:p>
            <a:pPr lvl="0"/>
            <a:endParaRPr lang="en-US" dirty="0" smtClean="0">
              <a:sym typeface="Lato"/>
            </a:endParaRPr>
          </a:p>
          <a:p>
            <a:pPr lvl="0"/>
            <a:endParaRPr lang="en-US" dirty="0" smtClean="0">
              <a:sym typeface="Lato"/>
            </a:endParaRPr>
          </a:p>
          <a:p>
            <a:pPr lvl="0"/>
            <a:endParaRPr lang="en-US" dirty="0" smtClean="0">
              <a:sym typeface="Lato"/>
            </a:endParaRPr>
          </a:p>
          <a:p>
            <a:pPr lvl="0"/>
            <a:endParaRPr lang="en-US" dirty="0" smtClean="0">
              <a:sym typeface="Lato"/>
            </a:endParaRPr>
          </a:p>
          <a:p>
            <a:pPr lvl="0"/>
            <a:endParaRPr lang="en-US" dirty="0" smtClean="0">
              <a:sym typeface="Lato"/>
            </a:endParaRPr>
          </a:p>
          <a:p>
            <a:pPr lvl="0"/>
            <a:r>
              <a:rPr lang="en-US" dirty="0" smtClean="0">
                <a:sym typeface="Lato"/>
              </a:rPr>
              <a:t>Test Flight 1:</a:t>
            </a:r>
          </a:p>
          <a:p>
            <a:pPr lvl="1"/>
            <a:r>
              <a:rPr lang="en-US" dirty="0" smtClean="0">
                <a:sym typeface="Lato"/>
              </a:rPr>
              <a:t>September, 2019</a:t>
            </a:r>
          </a:p>
          <a:p>
            <a:pPr lvl="0"/>
            <a:r>
              <a:rPr lang="en-US" dirty="0" smtClean="0">
                <a:sym typeface="Lato"/>
              </a:rPr>
              <a:t>Science Flight 2:</a:t>
            </a:r>
          </a:p>
          <a:p>
            <a:pPr lvl="1"/>
            <a:r>
              <a:rPr lang="en-US" dirty="0" smtClean="0">
                <a:sym typeface="Lato"/>
              </a:rPr>
              <a:t>September, 2020…</a:t>
            </a:r>
          </a:p>
          <a:p>
            <a:pPr lvl="1"/>
            <a:r>
              <a:rPr lang="en-US" dirty="0" smtClean="0">
                <a:sym typeface="Lato"/>
              </a:rPr>
              <a:t>2021…</a:t>
            </a:r>
          </a:p>
          <a:p>
            <a:pPr lvl="1"/>
            <a:r>
              <a:rPr lang="en-US" dirty="0" smtClean="0">
                <a:sym typeface="Lato"/>
              </a:rPr>
              <a:t>2022!</a:t>
            </a:r>
          </a:p>
          <a:p>
            <a:r>
              <a:rPr lang="en-US" dirty="0" smtClean="0">
                <a:sym typeface="Lato"/>
              </a:rPr>
              <a:t>PICTURE-D</a:t>
            </a:r>
          </a:p>
          <a:p>
            <a:pPr lvl="1"/>
            <a:r>
              <a:rPr lang="en-US" dirty="0" smtClean="0">
                <a:sym typeface="Lato"/>
              </a:rPr>
              <a:t>2025!</a:t>
            </a:r>
            <a:endParaRPr lang="en-US" dirty="0">
              <a:sym typeface="Lato"/>
            </a:endParaRPr>
          </a:p>
        </p:txBody>
      </p:sp>
      <p:pic>
        <p:nvPicPr>
          <p:cNvPr id="5" name="Google Shape;56;p13">
            <a:extLst>
              <a:ext uri="{FF2B5EF4-FFF2-40B4-BE49-F238E27FC236}">
                <a16:creationId xmlns="" xmlns:a16="http://schemas.microsoft.com/office/drawing/2014/main" id="{3ED20DB5-F2AA-D64E-8677-E353C6E574F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958" y="4185806"/>
            <a:ext cx="74964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;p13">
            <a:extLst>
              <a:ext uri="{FF2B5EF4-FFF2-40B4-BE49-F238E27FC236}">
                <a16:creationId xmlns="" xmlns:a16="http://schemas.microsoft.com/office/drawing/2014/main" id="{7EF3001C-F928-F14E-BEE4-92524076A4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6020" y="4185793"/>
            <a:ext cx="107289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outdoor, plane, truck&#10;&#10;Description automatically generated">
            <a:extLst>
              <a:ext uri="{FF2B5EF4-FFF2-40B4-BE49-F238E27FC236}">
                <a16:creationId xmlns="" xmlns:a16="http://schemas.microsoft.com/office/drawing/2014/main" id="{B5E60201-E0D8-164E-8F3A-904F9425E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DB82E20-1628-1D43-9D23-375C873B44A6}"/>
              </a:ext>
            </a:extLst>
          </p:cNvPr>
          <p:cNvSpPr/>
          <p:nvPr/>
        </p:nvSpPr>
        <p:spPr>
          <a:xfrm>
            <a:off x="121828" y="656343"/>
            <a:ext cx="25122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Ft. Sumner, NM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September 28, 2019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5AM Roll-Out</a:t>
            </a:r>
          </a:p>
        </p:txBody>
      </p:sp>
    </p:spTree>
    <p:extLst>
      <p:ext uri="{BB962C8B-B14F-4D97-AF65-F5344CB8AC3E}">
        <p14:creationId xmlns:p14="http://schemas.microsoft.com/office/powerpoint/2010/main" val="336410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9036</TotalTime>
  <Words>329</Words>
  <Application>Microsoft Office PowerPoint</Application>
  <PresentationFormat>On-screen Show (16:9)</PresentationFormat>
  <Paragraphs>105</Paragraphs>
  <Slides>30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Wingdings 2</vt:lpstr>
      <vt:lpstr>Trebuchet MS</vt:lpstr>
      <vt:lpstr>Lato</vt:lpstr>
      <vt:lpstr>Open Sans</vt:lpstr>
      <vt:lpstr>Calisto MT</vt:lpstr>
      <vt:lpstr>Slate</vt:lpstr>
      <vt:lpstr>High Altitude Balloons and the Search for Exoplanets: The PICTURE-C Observatory</vt:lpstr>
      <vt:lpstr>Exoplanets</vt:lpstr>
      <vt:lpstr>Exoplanets</vt:lpstr>
      <vt:lpstr>PowerPoint Presentation</vt:lpstr>
      <vt:lpstr>PowerPoint Presentation</vt:lpstr>
      <vt:lpstr>Why are so few directly imaged?</vt:lpstr>
      <vt:lpstr>Ground Telescopes?</vt:lpstr>
      <vt:lpstr>PICTURE-C</vt:lpstr>
      <vt:lpstr>PowerPoint Presentation</vt:lpstr>
      <vt:lpstr>PowerPoint Presentation</vt:lpstr>
      <vt:lpstr>PowerPoint Presentation</vt:lpstr>
      <vt:lpstr>PowerPoint Presentation</vt:lpstr>
      <vt:lpstr>What is the goal of PICTURE?</vt:lpstr>
      <vt:lpstr>PowerPoint Presentation</vt:lpstr>
      <vt:lpstr>How does PICTURE Work?</vt:lpstr>
      <vt:lpstr>What can PICTURE do?</vt:lpstr>
      <vt:lpstr>What can PICTURE do?</vt:lpstr>
      <vt:lpstr>What can PICTURE do?</vt:lpstr>
      <vt:lpstr>How does PICTURE Work?</vt:lpstr>
      <vt:lpstr>How does PICTURE work?</vt:lpstr>
      <vt:lpstr>Deformable Mirrors</vt:lpstr>
      <vt:lpstr>PowerPoint Presentation</vt:lpstr>
      <vt:lpstr>Temperature Drift</vt:lpstr>
      <vt:lpstr>Thermal and mechanical modeling</vt:lpstr>
      <vt:lpstr>Temperature over time</vt:lpstr>
      <vt:lpstr>Temperature over time</vt:lpstr>
      <vt:lpstr>Deformation of the Telescope</vt:lpstr>
      <vt:lpstr>Deformation of the Optics</vt:lpstr>
      <vt:lpstr>Image quality over time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PICTURE-C exoplanetary direct  imaging  balloon  mission: first flight preparation</dc:title>
  <dc:creator>Thaddeus Potter</dc:creator>
  <cp:lastModifiedBy>Microsoft account</cp:lastModifiedBy>
  <cp:revision>245</cp:revision>
  <dcterms:modified xsi:type="dcterms:W3CDTF">2024-11-04T21:29:25Z</dcterms:modified>
</cp:coreProperties>
</file>