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74" r:id="rId5"/>
    <p:sldId id="260" r:id="rId6"/>
    <p:sldId id="262" r:id="rId7"/>
    <p:sldId id="277" r:id="rId8"/>
    <p:sldId id="264" r:id="rId9"/>
    <p:sldId id="279" r:id="rId10"/>
    <p:sldId id="283" r:id="rId11"/>
    <p:sldId id="284" r:id="rId12"/>
    <p:sldId id="280" r:id="rId13"/>
    <p:sldId id="285" r:id="rId14"/>
    <p:sldId id="281" r:id="rId15"/>
    <p:sldId id="282" r:id="rId16"/>
    <p:sldId id="278" r:id="rId17"/>
    <p:sldId id="270" r:id="rId18"/>
    <p:sldId id="275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03" autoAdjust="0"/>
    <p:restoredTop sz="94660"/>
  </p:normalViewPr>
  <p:slideViewPr>
    <p:cSldViewPr>
      <p:cViewPr varScale="1">
        <p:scale>
          <a:sx n="61" d="100"/>
          <a:sy n="61" d="100"/>
        </p:scale>
        <p:origin x="-1094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CEB2EC0-E5E5-4087-B600-44AABDB5BA8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C1EA21-59D3-423B-8DAC-C8FF57B298E8}" type="datetimeFigureOut">
              <a:rPr lang="en-US" smtClean="0"/>
              <a:t>4/29/2016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ssbio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bio.org/events/listing?eventHost=massbio" TargetMode="External"/><Relationship Id="rId2" Type="http://schemas.openxmlformats.org/officeDocument/2006/relationships/hyperlink" Target="http://bos.newco.co/2016-schedul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career_services@uml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hyperlink" Target="http://career.uml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839200" cy="2743201"/>
          </a:xfrm>
        </p:spPr>
        <p:txBody>
          <a:bodyPr/>
          <a:lstStyle/>
          <a:p>
            <a:r>
              <a:rPr lang="en-US" sz="5400" dirty="0"/>
              <a:t>Post Completion OPT</a:t>
            </a:r>
            <a:br>
              <a:rPr lang="en-US" sz="5400" dirty="0"/>
            </a:br>
            <a:r>
              <a:rPr lang="en-US" sz="5400" dirty="0"/>
              <a:t>Job Search Workshop</a:t>
            </a:r>
            <a:br>
              <a:rPr lang="en-US" sz="54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371600"/>
          </a:xfrm>
        </p:spPr>
        <p:txBody>
          <a:bodyPr>
            <a:normAutofit/>
          </a:bodyPr>
          <a:lstStyle/>
          <a:p>
            <a:r>
              <a:rPr lang="en-US" sz="1700" b="1" dirty="0"/>
              <a:t>The Career &amp; Co-op Center at the University of Massachusetts Lowell</a:t>
            </a:r>
          </a:p>
          <a:p>
            <a:r>
              <a:rPr lang="en-US" sz="1700" dirty="0"/>
              <a:t>978-934-2355 | career.uml.edu</a:t>
            </a:r>
          </a:p>
          <a:p>
            <a:r>
              <a:rPr lang="en-US" sz="1700" dirty="0"/>
              <a:t>450 University Crossing | 105 O’Leary Library</a:t>
            </a:r>
          </a:p>
        </p:txBody>
      </p:sp>
    </p:spTree>
    <p:extLst>
      <p:ext uri="{BB962C8B-B14F-4D97-AF65-F5344CB8AC3E}">
        <p14:creationId xmlns:p14="http://schemas.microsoft.com/office/powerpoint/2010/main" val="32866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-26963"/>
            <a:ext cx="3505200" cy="214206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a professional profile page, including photo</a:t>
            </a:r>
          </a:p>
          <a:p>
            <a:pPr marL="114300" indent="0">
              <a:buNone/>
            </a:pPr>
            <a:endParaRPr lang="en-US" sz="600" dirty="0"/>
          </a:p>
          <a:p>
            <a:r>
              <a:rPr lang="en-US" dirty="0"/>
              <a:t>Customize your LinkedIn invitations to connect</a:t>
            </a:r>
          </a:p>
          <a:p>
            <a:endParaRPr lang="en-US" sz="600" dirty="0"/>
          </a:p>
          <a:p>
            <a:r>
              <a:rPr lang="en-US" dirty="0"/>
              <a:t>Join relevant groups and contact appropriate members</a:t>
            </a:r>
          </a:p>
          <a:p>
            <a:pPr marL="411480" lvl="1" indent="0">
              <a:buNone/>
            </a:pPr>
            <a:r>
              <a:rPr lang="en-US" b="1" dirty="0" smtClean="0"/>
              <a:t>Examples</a:t>
            </a:r>
            <a:r>
              <a:rPr lang="en-US" b="1" dirty="0"/>
              <a:t>:</a:t>
            </a:r>
          </a:p>
          <a:p>
            <a:pPr marL="411480" lvl="1" indent="0">
              <a:buNone/>
            </a:pPr>
            <a:r>
              <a:rPr lang="en-US" b="1" dirty="0"/>
              <a:t>-UMass Lowell Alumni-Student Career Connections</a:t>
            </a:r>
          </a:p>
          <a:p>
            <a:pPr marL="411480" lvl="1" indent="0">
              <a:buNone/>
            </a:pPr>
            <a:r>
              <a:rPr lang="en-US" b="1" dirty="0"/>
              <a:t>-UMass Lowell Alumni</a:t>
            </a:r>
          </a:p>
          <a:p>
            <a:pPr marL="411480" lvl="1" indent="0">
              <a:buNone/>
            </a:pPr>
            <a:r>
              <a:rPr lang="en-US" b="1" dirty="0"/>
              <a:t>-Specialty groups </a:t>
            </a:r>
          </a:p>
          <a:p>
            <a:pPr marL="411480" lvl="1" indent="0">
              <a:buNone/>
            </a:pPr>
            <a:r>
              <a:rPr lang="en-US" b="1" dirty="0"/>
              <a:t>	Example:  UMass Lowell Plastics Engineering Alumni</a:t>
            </a:r>
            <a:endParaRPr lang="en-US" sz="1800" b="1" dirty="0"/>
          </a:p>
          <a:p>
            <a:endParaRPr lang="en-US" dirty="0"/>
          </a:p>
          <a:p>
            <a:endParaRPr lang="en-US" sz="600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599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+mj-lt"/>
              </a:rPr>
              <a:t>Finding connections through LinkedIn – especially alumni</a:t>
            </a:r>
          </a:p>
        </p:txBody>
      </p:sp>
    </p:spTree>
    <p:extLst>
      <p:ext uri="{BB962C8B-B14F-4D97-AF65-F5344CB8AC3E}">
        <p14:creationId xmlns:p14="http://schemas.microsoft.com/office/powerpoint/2010/main" val="303771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Create Target List of Companies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Use Google and/or </a:t>
            </a:r>
            <a:r>
              <a:rPr lang="en-US" dirty="0" err="1"/>
              <a:t>CareerLINK</a:t>
            </a:r>
            <a:r>
              <a:rPr lang="en-US" dirty="0"/>
              <a:t> to research companies by industry and location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association websites (ex: </a:t>
            </a:r>
            <a:r>
              <a:rPr lang="en-US" dirty="0">
                <a:hlinkClick r:id="rId2"/>
              </a:rPr>
              <a:t>www.massbio.org</a:t>
            </a:r>
            <a:r>
              <a:rPr lang="en-US" dirty="0"/>
              <a:t>) to find names of member companies</a:t>
            </a:r>
          </a:p>
          <a:p>
            <a:pPr>
              <a:lnSpc>
                <a:spcPct val="150000"/>
              </a:lnSpc>
            </a:pPr>
            <a:r>
              <a:rPr lang="en-US" dirty="0"/>
              <a:t>Find “careers” page of each company’s website to locate job </a:t>
            </a:r>
            <a:r>
              <a:rPr lang="en-US" dirty="0" smtClean="0"/>
              <a:t>listings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there companies that do business in your home country?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Keep track of all activity within your target companies</a:t>
            </a:r>
          </a:p>
        </p:txBody>
      </p:sp>
    </p:spTree>
    <p:extLst>
      <p:ext uri="{BB962C8B-B14F-4D97-AF65-F5344CB8AC3E}">
        <p14:creationId xmlns:p14="http://schemas.microsoft.com/office/powerpoint/2010/main" val="258876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153400" cy="1143000"/>
          </a:xfrm>
        </p:spPr>
        <p:txBody>
          <a:bodyPr/>
          <a:lstStyle/>
          <a:p>
            <a:r>
              <a:rPr lang="en-US" sz="3600" dirty="0"/>
              <a:t>2. Create your 30-second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Modify </a:t>
            </a:r>
            <a:r>
              <a:rPr lang="en-US" dirty="0"/>
              <a:t>your introduction according to the </a:t>
            </a:r>
            <a:r>
              <a:rPr lang="en-US" dirty="0" smtClean="0"/>
              <a:t>situation and </a:t>
            </a:r>
            <a:r>
              <a:rPr lang="en-US" dirty="0" smtClean="0"/>
              <a:t>whom </a:t>
            </a:r>
            <a:r>
              <a:rPr lang="en-US" dirty="0" smtClean="0"/>
              <a:t>you’re talking to: 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    -by email</a:t>
            </a:r>
          </a:p>
          <a:p>
            <a:pPr marL="114300" indent="0">
              <a:buNone/>
            </a:pPr>
            <a:r>
              <a:rPr lang="en-US" dirty="0"/>
              <a:t>    -by phone</a:t>
            </a:r>
          </a:p>
          <a:p>
            <a:pPr marL="114300" indent="0">
              <a:buNone/>
            </a:pPr>
            <a:r>
              <a:rPr lang="en-US" dirty="0"/>
              <a:t>    -on LinkedIn</a:t>
            </a:r>
          </a:p>
          <a:p>
            <a:pPr marL="114300" indent="0">
              <a:buNone/>
            </a:pPr>
            <a:r>
              <a:rPr lang="en-US" dirty="0"/>
              <a:t>    -at a professional event</a:t>
            </a:r>
          </a:p>
          <a:p>
            <a:pPr marL="114300" indent="0">
              <a:buNone/>
            </a:pPr>
            <a:r>
              <a:rPr lang="en-US" dirty="0"/>
              <a:t>    -at a career </a:t>
            </a:r>
            <a:r>
              <a:rPr lang="en-US" dirty="0" smtClean="0"/>
              <a:t>fair</a:t>
            </a:r>
          </a:p>
          <a:p>
            <a:pPr marL="114300" indent="0">
              <a:buNone/>
            </a:pPr>
            <a:r>
              <a:rPr lang="en-US" dirty="0" smtClean="0"/>
              <a:t>    -HR person; technical staff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619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 smtClean="0"/>
              <a:t>Sample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400" dirty="0" smtClean="0"/>
              <a:t>30 Second </a:t>
            </a:r>
            <a:r>
              <a:rPr lang="en-US" sz="2400" dirty="0"/>
              <a:t>I</a:t>
            </a:r>
            <a:r>
              <a:rPr lang="en-US" sz="2400" dirty="0" smtClean="0"/>
              <a:t>ntroduction (asking for an informational interview)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620000" cy="50292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en-US" sz="1700" dirty="0" smtClean="0"/>
          </a:p>
          <a:p>
            <a:pPr marL="114300" indent="0">
              <a:buNone/>
            </a:pP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My </a:t>
            </a:r>
            <a:r>
              <a:rPr lang="en-US" sz="1700" dirty="0"/>
              <a:t>name is </a:t>
            </a:r>
            <a:r>
              <a:rPr lang="en-US" sz="1700" dirty="0" smtClean="0"/>
              <a:t>_______________________, and </a:t>
            </a:r>
            <a:r>
              <a:rPr lang="en-US" sz="1700" dirty="0"/>
              <a:t>a friend of mine, </a:t>
            </a:r>
            <a:r>
              <a:rPr lang="en-US" sz="1700" dirty="0" smtClean="0"/>
              <a:t>______________, </a:t>
            </a:r>
            <a:r>
              <a:rPr lang="en-US" sz="1700" dirty="0"/>
              <a:t>suggested I </a:t>
            </a:r>
            <a:r>
              <a:rPr lang="en-US" sz="1700" dirty="0" smtClean="0"/>
              <a:t>get </a:t>
            </a:r>
            <a:r>
              <a:rPr lang="en-US" sz="1700" dirty="0"/>
              <a:t>in touch with you. I’ll be graduating </a:t>
            </a:r>
            <a:r>
              <a:rPr lang="en-US" sz="1700" dirty="0" smtClean="0"/>
              <a:t> in </a:t>
            </a:r>
            <a:r>
              <a:rPr lang="en-US" sz="1700" dirty="0"/>
              <a:t>May with a Master’s in </a:t>
            </a:r>
            <a:r>
              <a:rPr lang="en-US" sz="1700" dirty="0" smtClean="0"/>
              <a:t>_________________ from </a:t>
            </a:r>
            <a:r>
              <a:rPr lang="en-US" sz="1700" dirty="0"/>
              <a:t>the University </a:t>
            </a:r>
            <a:r>
              <a:rPr lang="en-US" sz="1700" dirty="0" smtClean="0"/>
              <a:t>of </a:t>
            </a:r>
            <a:r>
              <a:rPr lang="en-US" sz="1700" dirty="0"/>
              <a:t>Massachusetts Lowell, and I have experience in/knowledge </a:t>
            </a:r>
            <a:r>
              <a:rPr lang="en-US" sz="1700" dirty="0" smtClean="0"/>
              <a:t>of _____________ </a:t>
            </a:r>
            <a:r>
              <a:rPr lang="en-US" sz="1700" dirty="0"/>
              <a:t>and ______________.</a:t>
            </a:r>
          </a:p>
          <a:p>
            <a:pPr marL="114300" indent="0">
              <a:buNone/>
            </a:pPr>
            <a:r>
              <a:rPr lang="en-US" sz="1700" dirty="0"/>
              <a:t> </a:t>
            </a:r>
          </a:p>
          <a:p>
            <a:pPr marL="114300" indent="0">
              <a:buNone/>
            </a:pPr>
            <a:r>
              <a:rPr lang="en-US" sz="1700" dirty="0" smtClean="0"/>
              <a:t>Right </a:t>
            </a:r>
            <a:r>
              <a:rPr lang="en-US" sz="1700" dirty="0"/>
              <a:t>now I’m very interested in learning about the role of the  </a:t>
            </a:r>
            <a:r>
              <a:rPr lang="en-US" sz="1700" u="sng" dirty="0" smtClean="0"/>
              <a:t>[</a:t>
            </a:r>
            <a:r>
              <a:rPr lang="en-US" sz="1700" u="sng" dirty="0"/>
              <a:t>type of position]</a:t>
            </a:r>
            <a:r>
              <a:rPr lang="en-US" sz="1700" dirty="0"/>
              <a:t> at different companies.  </a:t>
            </a:r>
            <a:r>
              <a:rPr lang="en-US" sz="1700" dirty="0" smtClean="0"/>
              <a:t>Would </a:t>
            </a:r>
            <a:r>
              <a:rPr lang="en-US" sz="1700" dirty="0"/>
              <a:t>it be possible to meet with you briefly? I will not pressure you about </a:t>
            </a:r>
            <a:r>
              <a:rPr lang="en-US" sz="1700" dirty="0" smtClean="0"/>
              <a:t>job </a:t>
            </a:r>
            <a:r>
              <a:rPr lang="en-US" sz="1700" dirty="0"/>
              <a:t>openings. Instead, I would just like to learn more about your company.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11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620000" cy="1143000"/>
          </a:xfrm>
        </p:spPr>
        <p:txBody>
          <a:bodyPr/>
          <a:lstStyle/>
          <a:p>
            <a:pPr marL="571500" indent="-457200">
              <a:spcBef>
                <a:spcPts val="0"/>
              </a:spcBef>
            </a:pPr>
            <a:r>
              <a:rPr lang="en-US" sz="3600" dirty="0"/>
              <a:t>3.</a:t>
            </a:r>
            <a:r>
              <a:rPr lang="en-US" sz="2800" dirty="0"/>
              <a:t> </a:t>
            </a:r>
            <a:r>
              <a:rPr lang="en-US" sz="3600" dirty="0"/>
              <a:t>Contact your connections, set up informational interviews, etc.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Email potential contact, then call to follow up</a:t>
            </a:r>
          </a:p>
          <a:p>
            <a:pPr>
              <a:lnSpc>
                <a:spcPct val="150000"/>
              </a:lnSpc>
            </a:pPr>
            <a:r>
              <a:rPr lang="en-US" dirty="0"/>
              <a:t>Prepare for informational interview (questions, dress, resume)</a:t>
            </a:r>
          </a:p>
          <a:p>
            <a:pPr>
              <a:lnSpc>
                <a:spcPct val="150000"/>
              </a:lnSpc>
            </a:pPr>
            <a:r>
              <a:rPr lang="en-US" dirty="0"/>
              <a:t>Length of an informational interview</a:t>
            </a:r>
            <a:r>
              <a:rPr lang="en-US" dirty="0" smtClean="0"/>
              <a:t>? 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Purpose of meeting?</a:t>
            </a:r>
          </a:p>
          <a:p>
            <a:pPr>
              <a:lnSpc>
                <a:spcPct val="150000"/>
              </a:lnSpc>
            </a:pPr>
            <a:r>
              <a:rPr lang="en-US" dirty="0"/>
              <a:t>Get business card</a:t>
            </a:r>
          </a:p>
          <a:p>
            <a:pPr>
              <a:lnSpc>
                <a:spcPct val="150000"/>
              </a:lnSpc>
            </a:pPr>
            <a:r>
              <a:rPr lang="en-US" dirty="0"/>
              <a:t>Ask for referral!</a:t>
            </a:r>
          </a:p>
        </p:txBody>
      </p:sp>
    </p:spTree>
    <p:extLst>
      <p:ext uri="{BB962C8B-B14F-4D97-AF65-F5344CB8AC3E}">
        <p14:creationId xmlns:p14="http://schemas.microsoft.com/office/powerpoint/2010/main" val="320474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7620000" cy="1143000"/>
          </a:xfrm>
        </p:spPr>
        <p:txBody>
          <a:bodyPr/>
          <a:lstStyle/>
          <a:p>
            <a:pPr marL="571500" indent="-457200">
              <a:spcBef>
                <a:spcPts val="0"/>
              </a:spcBef>
            </a:pPr>
            <a:r>
              <a:rPr lang="en-US" sz="3600" dirty="0"/>
              <a:t>4. Send thank you, and keep in touch!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Email a thank you message within 24 to 48 hours of meeting</a:t>
            </a:r>
          </a:p>
          <a:p>
            <a:pPr>
              <a:lnSpc>
                <a:spcPct val="150000"/>
              </a:lnSpc>
            </a:pPr>
            <a:r>
              <a:rPr lang="en-US" dirty="0"/>
              <a:t>How regularly should you keep in touch</a:t>
            </a:r>
            <a:r>
              <a:rPr lang="en-US" dirty="0" smtClean="0"/>
              <a:t>? </a:t>
            </a:r>
            <a:r>
              <a:rPr lang="en-US" dirty="0" smtClean="0">
                <a:solidFill>
                  <a:schemeClr val="accent1"/>
                </a:solidFill>
              </a:rPr>
              <a:t>(probably monthly)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How could this lead to a job</a:t>
            </a:r>
            <a:r>
              <a:rPr lang="en-US" dirty="0" smtClean="0"/>
              <a:t>? </a:t>
            </a:r>
            <a:r>
              <a:rPr lang="en-US" dirty="0" smtClean="0">
                <a:solidFill>
                  <a:schemeClr val="accent1"/>
                </a:solidFill>
              </a:rPr>
              <a:t>(when a job becomes available at your contact’s company, your contact may be able to put in a good word for you)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27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329" y="381000"/>
            <a:ext cx="7620000" cy="1143000"/>
          </a:xfrm>
        </p:spPr>
        <p:txBody>
          <a:bodyPr/>
          <a:lstStyle/>
          <a:p>
            <a:r>
              <a:rPr lang="en-US" dirty="0"/>
              <a:t>Other ways to</a:t>
            </a:r>
            <a:br>
              <a:rPr lang="en-US" dirty="0"/>
            </a:br>
            <a:r>
              <a:rPr lang="en-US" dirty="0"/>
              <a:t>network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2328" y="1879600"/>
            <a:ext cx="8362071" cy="4800600"/>
          </a:xfrm>
        </p:spPr>
        <p:txBody>
          <a:bodyPr>
            <a:normAutofit fontScale="85000" lnSpcReduction="10000"/>
          </a:bodyPr>
          <a:lstStyle/>
          <a:p>
            <a:endParaRPr lang="en-US" sz="600" dirty="0"/>
          </a:p>
          <a:p>
            <a:r>
              <a:rPr lang="en-US" dirty="0"/>
              <a:t>Follow employers and industry leaders on Twitter</a:t>
            </a:r>
          </a:p>
          <a:p>
            <a:r>
              <a:rPr lang="en-US" dirty="0"/>
              <a:t>Meet employers at on-campus and off-campus events</a:t>
            </a:r>
          </a:p>
          <a:p>
            <a:r>
              <a:rPr lang="en-US" dirty="0"/>
              <a:t>Check </a:t>
            </a:r>
            <a:r>
              <a:rPr lang="en-US" dirty="0" smtClean="0"/>
              <a:t>the Career &amp; Co-op Center’s weekly </a:t>
            </a:r>
            <a:r>
              <a:rPr lang="en-US" dirty="0"/>
              <a:t>emails and our website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b="1" dirty="0"/>
              <a:t>Example: </a:t>
            </a:r>
            <a:r>
              <a:rPr lang="en-US" b="1" dirty="0">
                <a:hlinkClick r:id="rId2"/>
              </a:rPr>
              <a:t>http://bos.newco.co/2016-schedule</a:t>
            </a:r>
            <a:r>
              <a:rPr lang="en-US" b="1" dirty="0" smtClean="0">
                <a:hlinkClick r:id="rId2"/>
              </a:rPr>
              <a:t>/</a:t>
            </a:r>
            <a:endParaRPr lang="en-US" b="1" dirty="0" smtClean="0"/>
          </a:p>
          <a:p>
            <a:pPr marL="114300" indent="0">
              <a:buNone/>
            </a:pPr>
            <a:r>
              <a:rPr lang="en-US" b="1" dirty="0"/>
              <a:t>	Example: </a:t>
            </a:r>
            <a:r>
              <a:rPr lang="en-US" b="1" dirty="0">
                <a:hlinkClick r:id="rId3"/>
              </a:rPr>
              <a:t>https://</a:t>
            </a:r>
            <a:r>
              <a:rPr lang="en-US" b="1" dirty="0" smtClean="0">
                <a:hlinkClick r:id="rId3"/>
              </a:rPr>
              <a:t>www.massbio.org/events/listing?eventHost=massbio</a:t>
            </a:r>
            <a:endParaRPr lang="en-US" b="1" dirty="0" smtClean="0"/>
          </a:p>
          <a:p>
            <a:pPr marL="114300" indent="0">
              <a:buNone/>
            </a:pPr>
            <a:endParaRPr lang="en-US" b="1" dirty="0"/>
          </a:p>
          <a:p>
            <a:endParaRPr lang="en-US" sz="600" dirty="0"/>
          </a:p>
          <a:p>
            <a:r>
              <a:rPr lang="en-US" dirty="0"/>
              <a:t>Join clubs, groups, and professional </a:t>
            </a:r>
            <a:r>
              <a:rPr lang="en-US" dirty="0" smtClean="0"/>
              <a:t>associations; go to “meet-ups”</a:t>
            </a:r>
            <a:endParaRPr lang="en-US" dirty="0"/>
          </a:p>
          <a:p>
            <a:pPr marL="114300" indent="0">
              <a:buNone/>
            </a:pPr>
            <a:r>
              <a:rPr lang="en-US" b="1" dirty="0"/>
              <a:t>	Examples: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1800" dirty="0"/>
              <a:t>-SWE 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	-IEEE</a:t>
            </a:r>
          </a:p>
          <a:p>
            <a:pPr marL="0" indent="0">
              <a:buNone/>
            </a:pPr>
            <a:r>
              <a:rPr lang="en-US" sz="1800" dirty="0"/>
              <a:t>	-AICHE</a:t>
            </a:r>
          </a:p>
          <a:p>
            <a:pPr marL="0" indent="0">
              <a:buNone/>
            </a:pPr>
            <a:r>
              <a:rPr lang="en-US" sz="1800" dirty="0"/>
              <a:t>	-ASME</a:t>
            </a:r>
          </a:p>
          <a:p>
            <a:pPr marL="0" indent="0">
              <a:buNone/>
            </a:pPr>
            <a:r>
              <a:rPr lang="en-US" sz="1800" dirty="0"/>
              <a:t>	-</a:t>
            </a:r>
            <a:r>
              <a:rPr lang="en-US" sz="1800" dirty="0" smtClean="0"/>
              <a:t>SPE</a:t>
            </a:r>
          </a:p>
          <a:p>
            <a:pPr marL="0" indent="0">
              <a:buNone/>
            </a:pPr>
            <a:r>
              <a:rPr lang="en-US" sz="1800" dirty="0"/>
              <a:t>	</a:t>
            </a:r>
            <a:r>
              <a:rPr lang="en-US" sz="1800" dirty="0" smtClean="0"/>
              <a:t>-ASCE</a:t>
            </a:r>
            <a:endParaRPr lang="en-US" sz="1800" dirty="0"/>
          </a:p>
          <a:p>
            <a:endParaRPr lang="en-US" sz="1800" dirty="0"/>
          </a:p>
          <a:p>
            <a:endParaRPr lang="en-US" sz="600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5400"/>
            <a:ext cx="3048000" cy="209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98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Don’t underestimate the importance of </a:t>
            </a:r>
            <a:r>
              <a:rPr lang="en-US" i="1" dirty="0"/>
              <a:t>talking</a:t>
            </a:r>
            <a:r>
              <a:rPr lang="en-US" dirty="0"/>
              <a:t> to people</a:t>
            </a:r>
          </a:p>
          <a:p>
            <a:pPr>
              <a:lnSpc>
                <a:spcPct val="150000"/>
              </a:lnSpc>
            </a:pPr>
            <a:r>
              <a:rPr lang="en-US" dirty="0"/>
              <a:t>Give yourself PLENTY of time to conduct a thorough </a:t>
            </a:r>
            <a:r>
              <a:rPr lang="en-US" dirty="0" smtClean="0"/>
              <a:t>search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Do you have a support system?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Use a variety of resources; don’t rely on just one</a:t>
            </a:r>
          </a:p>
          <a:p>
            <a:pPr>
              <a:lnSpc>
                <a:spcPct val="150000"/>
              </a:lnSpc>
            </a:pPr>
            <a:r>
              <a:rPr lang="en-US" dirty="0"/>
              <a:t>Make an appointment with </a:t>
            </a:r>
            <a:r>
              <a:rPr lang="en-US" dirty="0" smtClean="0"/>
              <a:t>the Career &amp; Co-op Center to </a:t>
            </a:r>
            <a:r>
              <a:rPr lang="en-US" dirty="0"/>
              <a:t>review your progress</a:t>
            </a:r>
          </a:p>
          <a:p>
            <a:pPr>
              <a:lnSpc>
                <a:spcPct val="150000"/>
              </a:lnSpc>
            </a:pPr>
            <a:r>
              <a:rPr lang="en-US" dirty="0"/>
              <a:t>Try your best to remain </a:t>
            </a:r>
            <a:r>
              <a:rPr lang="en-US" b="1" dirty="0"/>
              <a:t>positive</a:t>
            </a:r>
          </a:p>
        </p:txBody>
      </p:sp>
    </p:spTree>
    <p:extLst>
      <p:ext uri="{BB962C8B-B14F-4D97-AF65-F5344CB8AC3E}">
        <p14:creationId xmlns:p14="http://schemas.microsoft.com/office/powerpoint/2010/main" val="93841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can help</a:t>
            </a:r>
            <a:br>
              <a:rPr lang="en-US" dirty="0"/>
            </a:br>
            <a:r>
              <a:rPr lang="en-US" sz="2000" dirty="0"/>
              <a:t>UMass Lowell Career &amp; Co-op Center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2 locations</a:t>
            </a:r>
          </a:p>
          <a:p>
            <a:pPr>
              <a:lnSpc>
                <a:spcPct val="150000"/>
              </a:lnSpc>
            </a:pPr>
            <a:r>
              <a:rPr lang="en-US" dirty="0"/>
              <a:t>Career counseling appointments available (get help with your job search strategy!)</a:t>
            </a:r>
          </a:p>
          <a:p>
            <a:pPr>
              <a:lnSpc>
                <a:spcPct val="150000"/>
              </a:lnSpc>
            </a:pPr>
            <a:r>
              <a:rPr lang="en-US" dirty="0"/>
              <a:t>Drop-in resume / cover letter critiques</a:t>
            </a:r>
          </a:p>
          <a:p>
            <a:pPr>
              <a:lnSpc>
                <a:spcPct val="150000"/>
              </a:lnSpc>
            </a:pPr>
            <a:r>
              <a:rPr lang="en-US" dirty="0"/>
              <a:t>Networking events / panel presentations / workshops</a:t>
            </a:r>
          </a:p>
          <a:p>
            <a:pPr>
              <a:lnSpc>
                <a:spcPct val="150000"/>
              </a:lnSpc>
            </a:pPr>
            <a:r>
              <a:rPr lang="en-US" dirty="0"/>
              <a:t>Practice interviews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1634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&amp; Contact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4800600"/>
          </a:xfrm>
        </p:spPr>
        <p:txBody>
          <a:bodyPr/>
          <a:lstStyle/>
          <a:p>
            <a:pPr marL="114300" indent="0">
              <a:buNone/>
            </a:pPr>
            <a:endParaRPr lang="en-US" b="1" dirty="0"/>
          </a:p>
          <a:p>
            <a:pPr marL="114300" indent="0">
              <a:buNone/>
            </a:pPr>
            <a:r>
              <a:rPr lang="en-US" b="1" dirty="0"/>
              <a:t>Offices:</a:t>
            </a:r>
            <a:r>
              <a:rPr lang="en-US" dirty="0"/>
              <a:t> 450 University Crossing | 105 O’Leary Library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dirty="0"/>
              <a:t>Web:</a:t>
            </a:r>
            <a:r>
              <a:rPr lang="en-US" dirty="0"/>
              <a:t> career.uml.edu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dirty="0"/>
              <a:t>Phone:</a:t>
            </a:r>
            <a:r>
              <a:rPr lang="en-US" dirty="0"/>
              <a:t> 978-934-2355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dirty="0"/>
              <a:t>Email: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career_services@uml.edu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b="1" dirty="0"/>
              <a:t>Follow us on Twitter and Instagram: </a:t>
            </a:r>
            <a:r>
              <a:rPr lang="en-US" dirty="0" err="1"/>
              <a:t>UML_Career_Serv</a:t>
            </a: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893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Being proactive (not only reactive)</a:t>
            </a:r>
          </a:p>
          <a:p>
            <a:r>
              <a:rPr lang="en-US" sz="2800" dirty="0"/>
              <a:t>Online job search</a:t>
            </a:r>
          </a:p>
          <a:p>
            <a:r>
              <a:rPr lang="en-US" sz="2800" dirty="0"/>
              <a:t>Networking</a:t>
            </a:r>
          </a:p>
          <a:p>
            <a:r>
              <a:rPr lang="en-US" sz="2800" dirty="0"/>
              <a:t>How we can help</a:t>
            </a:r>
          </a:p>
        </p:txBody>
      </p:sp>
    </p:spTree>
    <p:extLst>
      <p:ext uri="{BB962C8B-B14F-4D97-AF65-F5344CB8AC3E}">
        <p14:creationId xmlns:p14="http://schemas.microsoft.com/office/powerpoint/2010/main" val="244737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proactive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This means NETWORKING!</a:t>
            </a:r>
          </a:p>
          <a:p>
            <a:r>
              <a:rPr lang="en-US" sz="2800" dirty="0"/>
              <a:t>How much time should you spend on the job search?</a:t>
            </a:r>
          </a:p>
          <a:p>
            <a:r>
              <a:rPr lang="en-US" sz="2800" dirty="0"/>
              <a:t>It’s OK to be anxious – as long as it motivates you to take action</a:t>
            </a:r>
          </a:p>
        </p:txBody>
      </p:sp>
    </p:spTree>
    <p:extLst>
      <p:ext uri="{BB962C8B-B14F-4D97-AF65-F5344CB8AC3E}">
        <p14:creationId xmlns:p14="http://schemas.microsoft.com/office/powerpoint/2010/main" val="356330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Online Job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CareerLINK</a:t>
            </a:r>
            <a:endParaRPr lang="en-US" dirty="0"/>
          </a:p>
          <a:p>
            <a:endParaRPr lang="en-US" dirty="0"/>
          </a:p>
          <a:p>
            <a:r>
              <a:rPr lang="en-US" dirty="0"/>
              <a:t>Indeed.com/Simplyhired.com</a:t>
            </a:r>
          </a:p>
          <a:p>
            <a:endParaRPr lang="en-US" dirty="0"/>
          </a:p>
          <a:p>
            <a:r>
              <a:rPr lang="en-US" dirty="0"/>
              <a:t>Specialty job boards (those on our website and others)</a:t>
            </a:r>
          </a:p>
          <a:p>
            <a:pPr marL="396875" indent="-282575">
              <a:buNone/>
            </a:pPr>
            <a:r>
              <a:rPr lang="en-US" dirty="0"/>
              <a:t>    </a:t>
            </a:r>
          </a:p>
          <a:p>
            <a:pPr marL="630238" indent="-515938">
              <a:buNone/>
            </a:pPr>
            <a:r>
              <a:rPr lang="en-US" b="1" dirty="0"/>
              <a:t>        Example: </a:t>
            </a:r>
            <a:r>
              <a:rPr lang="en-US" dirty="0"/>
              <a:t>ISPE (International Society for Pharmaceutical        Engineering)</a:t>
            </a:r>
          </a:p>
        </p:txBody>
      </p:sp>
    </p:spTree>
    <p:extLst>
      <p:ext uri="{BB962C8B-B14F-4D97-AF65-F5344CB8AC3E}">
        <p14:creationId xmlns:p14="http://schemas.microsoft.com/office/powerpoint/2010/main" val="121812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447800"/>
            <a:ext cx="603237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700" dirty="0">
                <a:hlinkClick r:id="rId2"/>
              </a:rPr>
              <a:t>http://career.uml.edu</a:t>
            </a:r>
            <a:r>
              <a:rPr lang="en-US" sz="1700" dirty="0"/>
              <a:t> – click on </a:t>
            </a:r>
            <a:r>
              <a:rPr lang="en-US" sz="1700" b="1" dirty="0" err="1"/>
              <a:t>CareerLINK</a:t>
            </a:r>
            <a:r>
              <a:rPr lang="en-US" sz="1700" dirty="0"/>
              <a:t> (note the videos!) </a:t>
            </a:r>
          </a:p>
          <a:p>
            <a:endParaRPr lang="en-US" sz="3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Click on “</a:t>
            </a:r>
            <a:r>
              <a:rPr lang="en-US" sz="1700" b="1" dirty="0"/>
              <a:t>Student Login</a:t>
            </a:r>
            <a:r>
              <a:rPr lang="en-US" sz="1700" dirty="0"/>
              <a:t>”</a:t>
            </a:r>
          </a:p>
          <a:p>
            <a:endParaRPr lang="en-US" sz="3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1700" dirty="0"/>
              <a:t>Click on “</a:t>
            </a:r>
            <a:r>
              <a:rPr lang="en-US" sz="1700" b="1" dirty="0"/>
              <a:t>Job Search</a:t>
            </a:r>
            <a:r>
              <a:rPr lang="en-US" sz="1700" dirty="0"/>
              <a:t>” and then “</a:t>
            </a:r>
            <a:r>
              <a:rPr lang="en-US" sz="1700" b="1" dirty="0"/>
              <a:t>Advanced Search</a:t>
            </a:r>
            <a:r>
              <a:rPr lang="en-US" sz="1700" dirty="0"/>
              <a:t>”</a:t>
            </a:r>
          </a:p>
        </p:txBody>
      </p:sp>
      <p:pic>
        <p:nvPicPr>
          <p:cNvPr id="6" name="Picture 5" descr="Career &amp; Co-op Center - Google Chrome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9" t="18350" r="20917" b="1130"/>
          <a:stretch/>
        </p:blipFill>
        <p:spPr>
          <a:xfrm>
            <a:off x="903914" y="2514600"/>
            <a:ext cx="4977468" cy="4028652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2685872" y="5257800"/>
            <a:ext cx="1047925" cy="26198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984" y="296411"/>
            <a:ext cx="4457700" cy="989609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84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7624"/>
            <a:ext cx="685800" cy="95777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Aggregators will allow you to get search results from:</a:t>
            </a:r>
          </a:p>
          <a:p>
            <a:pPr marL="114300" indent="0">
              <a:buNone/>
            </a:pPr>
            <a:r>
              <a:rPr lang="en-US" dirty="0"/>
              <a:t>	- websites</a:t>
            </a:r>
          </a:p>
          <a:p>
            <a:pPr marL="114300" indent="0">
              <a:buNone/>
            </a:pPr>
            <a:r>
              <a:rPr lang="en-US" dirty="0"/>
              <a:t>	- online job boards</a:t>
            </a:r>
          </a:p>
          <a:p>
            <a:pPr marL="114300" indent="0">
              <a:buNone/>
            </a:pPr>
            <a:r>
              <a:rPr lang="en-US" dirty="0"/>
              <a:t>	- newspapers’ job boards</a:t>
            </a:r>
          </a:p>
          <a:p>
            <a:pPr marL="114300" indent="0">
              <a:buNone/>
            </a:pPr>
            <a:r>
              <a:rPr lang="en-US" dirty="0"/>
              <a:t>	- blogs</a:t>
            </a:r>
          </a:p>
          <a:p>
            <a:pPr marL="114300" indent="0">
              <a:buNone/>
            </a:pPr>
            <a:r>
              <a:rPr lang="en-US" dirty="0"/>
              <a:t>	- company employment pages</a:t>
            </a:r>
          </a:p>
          <a:p>
            <a:endParaRPr lang="en-US" sz="1200" dirty="0"/>
          </a:p>
          <a:p>
            <a:r>
              <a:rPr lang="en-US" dirty="0"/>
              <a:t>Set up alerts (as many as you want!) to get notifications</a:t>
            </a:r>
          </a:p>
          <a:p>
            <a:endParaRPr lang="en-US" sz="1200" dirty="0"/>
          </a:p>
          <a:p>
            <a:r>
              <a:rPr lang="en-US" dirty="0"/>
              <a:t>No need to post your resume on either site</a:t>
            </a:r>
          </a:p>
          <a:p>
            <a:endParaRPr lang="en-US" sz="1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04801"/>
            <a:ext cx="2164325" cy="94364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04800"/>
            <a:ext cx="3171120" cy="951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962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83" y="263691"/>
            <a:ext cx="7620000" cy="1143000"/>
          </a:xfrm>
        </p:spPr>
        <p:txBody>
          <a:bodyPr/>
          <a:lstStyle/>
          <a:p>
            <a:r>
              <a:rPr lang="en-US" dirty="0"/>
              <a:t>Networking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7620000" cy="4800600"/>
          </a:xfrm>
        </p:spPr>
        <p:txBody>
          <a:bodyPr>
            <a:normAutofit/>
          </a:bodyPr>
          <a:lstStyle/>
          <a:p>
            <a:r>
              <a:rPr lang="en-US" dirty="0"/>
              <a:t>What </a:t>
            </a:r>
            <a:r>
              <a:rPr lang="en-US" u="sng" dirty="0"/>
              <a:t>is</a:t>
            </a:r>
            <a:r>
              <a:rPr lang="en-US" dirty="0"/>
              <a:t> networking?</a:t>
            </a:r>
          </a:p>
          <a:p>
            <a:pPr marL="400050" indent="-285750">
              <a:buNone/>
            </a:pPr>
            <a:r>
              <a:rPr lang="en-US" dirty="0" smtClean="0"/>
              <a:t>    </a:t>
            </a:r>
            <a:r>
              <a:rPr lang="en-US" dirty="0" smtClean="0">
                <a:solidFill>
                  <a:schemeClr val="accent1"/>
                </a:solidFill>
              </a:rPr>
              <a:t>Making connections with people in your field, who may      eventually be able to help you find employment</a:t>
            </a:r>
            <a:endParaRPr lang="en-US" dirty="0">
              <a:solidFill>
                <a:schemeClr val="accent1"/>
              </a:solidFill>
            </a:endParaRPr>
          </a:p>
          <a:p>
            <a:r>
              <a:rPr lang="en-US" dirty="0"/>
              <a:t>What percentage of jobs are gotten through networking</a:t>
            </a:r>
            <a:r>
              <a:rPr lang="en-US" dirty="0" smtClean="0"/>
              <a:t>?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smtClean="0">
                <a:solidFill>
                  <a:schemeClr val="accent1"/>
                </a:solidFill>
              </a:rPr>
              <a:t>Across all occupations, approximately 75-85%!</a:t>
            </a:r>
            <a:endParaRPr lang="en-US" dirty="0"/>
          </a:p>
          <a:p>
            <a:r>
              <a:rPr lang="en-US" u="sng" dirty="0" smtClean="0"/>
              <a:t>How</a:t>
            </a:r>
            <a:r>
              <a:rPr lang="en-US" dirty="0" smtClean="0"/>
              <a:t> </a:t>
            </a:r>
            <a:r>
              <a:rPr lang="en-US" dirty="0"/>
              <a:t>do you do it?</a:t>
            </a:r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624"/>
            <a:ext cx="3048000" cy="209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30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1183" y="263691"/>
            <a:ext cx="7620000" cy="1143000"/>
          </a:xfrm>
        </p:spPr>
        <p:txBody>
          <a:bodyPr/>
          <a:lstStyle/>
          <a:p>
            <a:r>
              <a:rPr lang="en-US" dirty="0"/>
              <a:t>Networking</a:t>
            </a:r>
            <a:br>
              <a:rPr lang="en-US" dirty="0"/>
            </a:br>
            <a:r>
              <a:rPr lang="en-US" dirty="0"/>
              <a:t>Step by Step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7620000" cy="4800600"/>
          </a:xfrm>
        </p:spPr>
        <p:txBody>
          <a:bodyPr>
            <a:normAutofit/>
          </a:bodyPr>
          <a:lstStyle/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Make a list of connections you already have</a:t>
            </a: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endParaRPr lang="en-US" dirty="0"/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600" dirty="0"/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Create your “pitch” or 30-second introduction</a:t>
            </a: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endParaRPr lang="en-US" dirty="0"/>
          </a:p>
          <a:p>
            <a:pPr>
              <a:spcBef>
                <a:spcPts val="0"/>
              </a:spcBef>
              <a:buFont typeface="+mj-lt"/>
              <a:buAutoNum type="arabicPeriod"/>
            </a:pPr>
            <a:endParaRPr lang="en-US" sz="600" dirty="0"/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Contact your connections, set up informational interviews, etc.</a:t>
            </a: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endParaRPr lang="en-US" dirty="0"/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r>
              <a:rPr lang="en-US" dirty="0"/>
              <a:t>Send thank you, and keep in touch</a:t>
            </a:r>
            <a:r>
              <a:rPr lang="en-US" dirty="0" smtClean="0"/>
              <a:t>!</a:t>
            </a:r>
          </a:p>
          <a:p>
            <a:pPr marL="571500" indent="-457200">
              <a:spcBef>
                <a:spcPts val="0"/>
              </a:spcBef>
              <a:buFont typeface="+mj-lt"/>
              <a:buAutoNum type="arabicPeriod"/>
            </a:pPr>
            <a:endParaRPr lang="en-US" dirty="0"/>
          </a:p>
          <a:p>
            <a:pPr marL="114300" indent="0">
              <a:spcBef>
                <a:spcPts val="0"/>
              </a:spcBef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39624"/>
            <a:ext cx="3048000" cy="209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7620000" cy="1143000"/>
          </a:xfrm>
        </p:spPr>
        <p:txBody>
          <a:bodyPr/>
          <a:lstStyle/>
          <a:p>
            <a:r>
              <a:rPr lang="en-US" sz="4000" dirty="0"/>
              <a:t>1.</a:t>
            </a:r>
            <a:r>
              <a:rPr lang="en-US" sz="4400" dirty="0"/>
              <a:t> </a:t>
            </a:r>
            <a:r>
              <a:rPr lang="en-US" sz="4000" dirty="0"/>
              <a:t>Make a list of connections</a:t>
            </a:r>
            <a:br>
              <a:rPr lang="en-US" sz="4000" dirty="0"/>
            </a:br>
            <a:r>
              <a:rPr lang="en-US" sz="4000" dirty="0"/>
              <a:t>      you already have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r>
              <a:rPr lang="en-US" dirty="0"/>
              <a:t>Friends, former classmates, professors, neighbors</a:t>
            </a:r>
          </a:p>
          <a:p>
            <a:r>
              <a:rPr lang="en-US" dirty="0" smtClean="0"/>
              <a:t>Alums (you can find many on LinkedIn)</a:t>
            </a:r>
            <a:endParaRPr lang="en-US" dirty="0"/>
          </a:p>
          <a:p>
            <a:r>
              <a:rPr lang="en-US" dirty="0"/>
              <a:t>People in your field that you’ve already met at events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7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1">
      <a:dk1>
        <a:srgbClr val="1F497D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2553</TotalTime>
  <Words>729</Words>
  <Application>Microsoft Office PowerPoint</Application>
  <PresentationFormat>On-screen Show (4:3)</PresentationFormat>
  <Paragraphs>148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Adjacency</vt:lpstr>
      <vt:lpstr>Post Completion OPT Job Search Workshop </vt:lpstr>
      <vt:lpstr>Workshop Agenda</vt:lpstr>
      <vt:lpstr>Being proactive</vt:lpstr>
      <vt:lpstr>The Online Job Search</vt:lpstr>
      <vt:lpstr>PowerPoint Presentation</vt:lpstr>
      <vt:lpstr> </vt:lpstr>
      <vt:lpstr>Networking</vt:lpstr>
      <vt:lpstr>Networking Step by Step</vt:lpstr>
      <vt:lpstr>1. Make a list of connections       you already have</vt:lpstr>
      <vt:lpstr>PowerPoint Presentation</vt:lpstr>
      <vt:lpstr>Create Target List of Companies</vt:lpstr>
      <vt:lpstr>2. Create your 30-second introduction</vt:lpstr>
      <vt:lpstr>Sample 30 Second Introduction (asking for an informational interview)</vt:lpstr>
      <vt:lpstr>3. Contact your connections, set up informational interviews, etc.</vt:lpstr>
      <vt:lpstr>4. Send thank you, and keep in touch!</vt:lpstr>
      <vt:lpstr>Other ways to network</vt:lpstr>
      <vt:lpstr>Suggestions</vt:lpstr>
      <vt:lpstr>How we can help UMass Lowell Career &amp; Co-op Center</vt:lpstr>
      <vt:lpstr>Questions &amp; Contact Info</vt:lpstr>
    </vt:vector>
  </TitlesOfParts>
  <Company>Univeristy of Massachusetts Lowell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 Café</dc:title>
  <dc:creator>Apigian, Anne</dc:creator>
  <cp:lastModifiedBy>Norton, Dana</cp:lastModifiedBy>
  <cp:revision>90</cp:revision>
  <dcterms:created xsi:type="dcterms:W3CDTF">2014-06-30T15:09:37Z</dcterms:created>
  <dcterms:modified xsi:type="dcterms:W3CDTF">2016-04-29T14:15:08Z</dcterms:modified>
</cp:coreProperties>
</file>